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7772400" cy="1005840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7" d="100"/>
          <a:sy n="67" d="100"/>
        </p:scale>
        <p:origin x="1548" y="-13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3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2112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150"/>
              </a:lnSpc>
            </a:pPr>
            <a:r>
              <a:rPr spc="-5" dirty="0"/>
              <a:t>June</a:t>
            </a:r>
            <a:r>
              <a:rPr spc="-25" dirty="0"/>
              <a:t> </a:t>
            </a:r>
            <a:r>
              <a:rPr dirty="0"/>
              <a:t>16,</a:t>
            </a:r>
            <a:r>
              <a:rPr spc="-35" dirty="0"/>
              <a:t> </a:t>
            </a:r>
            <a:r>
              <a:rPr spc="-10" dirty="0"/>
              <a:t>2021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150"/>
              </a:lnSpc>
            </a:pPr>
            <a:r>
              <a:rPr spc="-5" dirty="0"/>
              <a:t>Trade</a:t>
            </a:r>
            <a:r>
              <a:rPr spc="-25" dirty="0"/>
              <a:t> </a:t>
            </a:r>
            <a:r>
              <a:rPr spc="-5" dirty="0"/>
              <a:t>Form</a:t>
            </a:r>
            <a:r>
              <a:rPr spc="-25" dirty="0"/>
              <a:t> </a:t>
            </a:r>
            <a:r>
              <a:rPr spc="-10" dirty="0"/>
              <a:t>#001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spc="-35" dirty="0"/>
              <a:t> </a:t>
            </a:r>
            <a:fld id="{81D60167-4931-47E6-BA6A-407CBD079E47}" type="slidenum">
              <a:rPr dirty="0"/>
              <a:t>‹#›</a:t>
            </a:fld>
            <a:r>
              <a:rPr spc="-3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7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150"/>
              </a:lnSpc>
            </a:pPr>
            <a:r>
              <a:rPr spc="-5" dirty="0"/>
              <a:t>June</a:t>
            </a:r>
            <a:r>
              <a:rPr spc="-25" dirty="0"/>
              <a:t> </a:t>
            </a:r>
            <a:r>
              <a:rPr dirty="0"/>
              <a:t>16,</a:t>
            </a:r>
            <a:r>
              <a:rPr spc="-35" dirty="0"/>
              <a:t> </a:t>
            </a:r>
            <a:r>
              <a:rPr spc="-10" dirty="0"/>
              <a:t>2021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150"/>
              </a:lnSpc>
            </a:pPr>
            <a:r>
              <a:rPr spc="-5" dirty="0"/>
              <a:t>Trade</a:t>
            </a:r>
            <a:r>
              <a:rPr spc="-25" dirty="0"/>
              <a:t> </a:t>
            </a:r>
            <a:r>
              <a:rPr spc="-5" dirty="0"/>
              <a:t>Form</a:t>
            </a:r>
            <a:r>
              <a:rPr spc="-25" dirty="0"/>
              <a:t> </a:t>
            </a:r>
            <a:r>
              <a:rPr spc="-10" dirty="0"/>
              <a:t>#001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spc="-35" dirty="0"/>
              <a:t> </a:t>
            </a:r>
            <a:fld id="{81D60167-4931-47E6-BA6A-407CBD079E47}" type="slidenum">
              <a:rPr dirty="0"/>
              <a:t>‹#›</a:t>
            </a:fld>
            <a:r>
              <a:rPr spc="-3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7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620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2786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150"/>
              </a:lnSpc>
            </a:pPr>
            <a:r>
              <a:rPr spc="-5" dirty="0"/>
              <a:t>June</a:t>
            </a:r>
            <a:r>
              <a:rPr spc="-25" dirty="0"/>
              <a:t> </a:t>
            </a:r>
            <a:r>
              <a:rPr dirty="0"/>
              <a:t>16,</a:t>
            </a:r>
            <a:r>
              <a:rPr spc="-35" dirty="0"/>
              <a:t> </a:t>
            </a:r>
            <a:r>
              <a:rPr spc="-10" dirty="0"/>
              <a:t>2021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150"/>
              </a:lnSpc>
            </a:pPr>
            <a:r>
              <a:rPr spc="-5" dirty="0"/>
              <a:t>Trade</a:t>
            </a:r>
            <a:r>
              <a:rPr spc="-25" dirty="0"/>
              <a:t> </a:t>
            </a:r>
            <a:r>
              <a:rPr spc="-5" dirty="0"/>
              <a:t>Form</a:t>
            </a:r>
            <a:r>
              <a:rPr spc="-25" dirty="0"/>
              <a:t> </a:t>
            </a:r>
            <a:r>
              <a:rPr spc="-10" dirty="0"/>
              <a:t>#001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spc="-35" dirty="0"/>
              <a:t> </a:t>
            </a:r>
            <a:fld id="{81D60167-4931-47E6-BA6A-407CBD079E47}" type="slidenum">
              <a:rPr dirty="0"/>
              <a:t>‹#›</a:t>
            </a:fld>
            <a:r>
              <a:rPr spc="-3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7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150"/>
              </a:lnSpc>
            </a:pPr>
            <a:r>
              <a:rPr spc="-5" dirty="0"/>
              <a:t>June</a:t>
            </a:r>
            <a:r>
              <a:rPr spc="-25" dirty="0"/>
              <a:t> </a:t>
            </a:r>
            <a:r>
              <a:rPr dirty="0"/>
              <a:t>16,</a:t>
            </a:r>
            <a:r>
              <a:rPr spc="-35" dirty="0"/>
              <a:t> </a:t>
            </a:r>
            <a:r>
              <a:rPr spc="-10" dirty="0"/>
              <a:t>2021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150"/>
              </a:lnSpc>
            </a:pPr>
            <a:r>
              <a:rPr spc="-5" dirty="0"/>
              <a:t>Trade</a:t>
            </a:r>
            <a:r>
              <a:rPr spc="-25" dirty="0"/>
              <a:t> </a:t>
            </a:r>
            <a:r>
              <a:rPr spc="-5" dirty="0"/>
              <a:t>Form</a:t>
            </a:r>
            <a:r>
              <a:rPr spc="-25" dirty="0"/>
              <a:t> </a:t>
            </a:r>
            <a:r>
              <a:rPr spc="-10" dirty="0"/>
              <a:t>#001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spc="-35" dirty="0"/>
              <a:t> </a:t>
            </a:r>
            <a:fld id="{81D60167-4931-47E6-BA6A-407CBD079E47}" type="slidenum">
              <a:rPr dirty="0"/>
              <a:t>‹#›</a:t>
            </a:fld>
            <a:r>
              <a:rPr spc="-3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7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150"/>
              </a:lnSpc>
            </a:pPr>
            <a:r>
              <a:rPr spc="-5" dirty="0"/>
              <a:t>June</a:t>
            </a:r>
            <a:r>
              <a:rPr spc="-25" dirty="0"/>
              <a:t> </a:t>
            </a:r>
            <a:r>
              <a:rPr dirty="0"/>
              <a:t>16,</a:t>
            </a:r>
            <a:r>
              <a:rPr spc="-35" dirty="0"/>
              <a:t> </a:t>
            </a:r>
            <a:r>
              <a:rPr spc="-10" dirty="0"/>
              <a:t>2021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150"/>
              </a:lnSpc>
            </a:pPr>
            <a:r>
              <a:rPr spc="-5" dirty="0"/>
              <a:t>Trade</a:t>
            </a:r>
            <a:r>
              <a:rPr spc="-25" dirty="0"/>
              <a:t> </a:t>
            </a:r>
            <a:r>
              <a:rPr spc="-5" dirty="0"/>
              <a:t>Form</a:t>
            </a:r>
            <a:r>
              <a:rPr spc="-25" dirty="0"/>
              <a:t> </a:t>
            </a:r>
            <a:r>
              <a:rPr spc="-10" dirty="0"/>
              <a:t>#001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spc="-35" dirty="0"/>
              <a:t> </a:t>
            </a:r>
            <a:fld id="{81D60167-4931-47E6-BA6A-407CBD079E47}" type="slidenum">
              <a:rPr dirty="0"/>
              <a:t>‹#›</a:t>
            </a:fld>
            <a:r>
              <a:rPr spc="-3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7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8620" y="402336"/>
            <a:ext cx="6995160" cy="16093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620" y="2313432"/>
            <a:ext cx="6995160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3915" y="9445189"/>
            <a:ext cx="808990" cy="1657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150"/>
              </a:lnSpc>
            </a:pPr>
            <a:r>
              <a:rPr spc="-5" dirty="0"/>
              <a:t>June</a:t>
            </a:r>
            <a:r>
              <a:rPr spc="-25" dirty="0"/>
              <a:t> </a:t>
            </a:r>
            <a:r>
              <a:rPr dirty="0"/>
              <a:t>16,</a:t>
            </a:r>
            <a:r>
              <a:rPr spc="-35" dirty="0"/>
              <a:t> </a:t>
            </a:r>
            <a:r>
              <a:rPr spc="-10" dirty="0"/>
              <a:t>2021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369635" y="9445189"/>
            <a:ext cx="995045" cy="1657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150"/>
              </a:lnSpc>
            </a:pPr>
            <a:r>
              <a:rPr spc="-5" dirty="0"/>
              <a:t>Trade</a:t>
            </a:r>
            <a:r>
              <a:rPr spc="-25" dirty="0"/>
              <a:t> </a:t>
            </a:r>
            <a:r>
              <a:rPr spc="-5" dirty="0"/>
              <a:t>Form</a:t>
            </a:r>
            <a:r>
              <a:rPr spc="-25" dirty="0"/>
              <a:t> </a:t>
            </a:r>
            <a:r>
              <a:rPr spc="-10" dirty="0"/>
              <a:t>#001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529021" y="9445189"/>
            <a:ext cx="652779" cy="1657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spc="-35" dirty="0"/>
              <a:t> </a:t>
            </a:r>
            <a:fld id="{81D60167-4931-47E6-BA6A-407CBD079E47}" type="slidenum">
              <a:rPr dirty="0"/>
              <a:t>‹#›</a:t>
            </a:fld>
            <a:r>
              <a:rPr spc="-3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7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hyperlink" Target="http://www.gsa.gov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hyperlink" Target="http://www.irs.gov/HCTC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3810" y="380492"/>
            <a:ext cx="6686550" cy="1267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2740" algn="ctr">
              <a:lnSpc>
                <a:spcPts val="214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Trade</a:t>
            </a:r>
            <a:r>
              <a:rPr sz="1800" b="1" spc="-5" dirty="0">
                <a:latin typeface="Arial"/>
                <a:cs typeface="Arial"/>
              </a:rPr>
              <a:t> Benefit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Rights and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Obligations (BRO)</a:t>
            </a:r>
            <a:endParaRPr sz="1800">
              <a:latin typeface="Arial"/>
              <a:cs typeface="Arial"/>
            </a:endParaRPr>
          </a:p>
          <a:p>
            <a:pPr marL="334010" algn="ctr">
              <a:lnSpc>
                <a:spcPts val="1180"/>
              </a:lnSpc>
            </a:pPr>
            <a:r>
              <a:rPr sz="1000" b="1" spc="-5" dirty="0">
                <a:latin typeface="Arial"/>
                <a:cs typeface="Arial"/>
              </a:rPr>
              <a:t>TRADE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ADJUSTMENT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ASSISTANCE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FOR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WORKERS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REVERSION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2021R</a:t>
            </a:r>
            <a:r>
              <a:rPr sz="1000" b="1" spc="2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PROGRAM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 marL="12700" marR="5080">
              <a:lnSpc>
                <a:spcPts val="1150"/>
              </a:lnSpc>
              <a:spcBef>
                <a:spcPts val="840"/>
              </a:spcBef>
            </a:pPr>
            <a:r>
              <a:rPr sz="1000" spc="-5" dirty="0">
                <a:latin typeface="Arial"/>
                <a:cs typeface="Arial"/>
              </a:rPr>
              <a:t>The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Trade</a:t>
            </a:r>
            <a:r>
              <a:rPr sz="1000" spc="3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Adjustment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Assistance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Act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(Trade)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Program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is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federal</a:t>
            </a:r>
            <a:r>
              <a:rPr sz="1000" spc="25" dirty="0">
                <a:latin typeface="Arial"/>
                <a:cs typeface="Arial"/>
              </a:rPr>
              <a:t> </a:t>
            </a:r>
            <a:r>
              <a:rPr sz="1000" spc="-35" dirty="0">
                <a:latin typeface="Arial"/>
                <a:cs typeface="Arial"/>
              </a:rPr>
              <a:t>entitlement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that </a:t>
            </a:r>
            <a:r>
              <a:rPr sz="1000" spc="-30" dirty="0">
                <a:latin typeface="Arial"/>
                <a:cs typeface="Arial"/>
              </a:rPr>
              <a:t>assists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30" dirty="0">
                <a:latin typeface="Arial"/>
                <a:cs typeface="Arial"/>
              </a:rPr>
              <a:t>U.S.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30" dirty="0">
                <a:latin typeface="Arial"/>
                <a:cs typeface="Arial"/>
              </a:rPr>
              <a:t>workers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who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lost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30" dirty="0">
                <a:latin typeface="Arial"/>
                <a:cs typeface="Arial"/>
              </a:rPr>
              <a:t>their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30" dirty="0">
                <a:latin typeface="Arial"/>
                <a:cs typeface="Arial"/>
              </a:rPr>
              <a:t>job </a:t>
            </a:r>
            <a:r>
              <a:rPr sz="1000" spc="-25" dirty="0">
                <a:latin typeface="Arial"/>
                <a:cs typeface="Arial"/>
              </a:rPr>
              <a:t> as</a:t>
            </a:r>
            <a:r>
              <a:rPr sz="1000" spc="-4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</a:t>
            </a:r>
            <a:r>
              <a:rPr sz="1000" spc="-80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result</a:t>
            </a:r>
            <a:r>
              <a:rPr sz="1000" spc="-65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of</a:t>
            </a:r>
            <a:r>
              <a:rPr sz="1000" spc="-65" dirty="0">
                <a:latin typeface="Arial"/>
                <a:cs typeface="Arial"/>
              </a:rPr>
              <a:t> </a:t>
            </a:r>
            <a:r>
              <a:rPr sz="1000" spc="-30" dirty="0">
                <a:latin typeface="Arial"/>
                <a:cs typeface="Arial"/>
              </a:rPr>
              <a:t>foreign</a:t>
            </a:r>
            <a:r>
              <a:rPr sz="1000" spc="-65" dirty="0">
                <a:latin typeface="Arial"/>
                <a:cs typeface="Arial"/>
              </a:rPr>
              <a:t> </a:t>
            </a:r>
            <a:r>
              <a:rPr sz="1000" spc="-30" dirty="0">
                <a:latin typeface="Arial"/>
                <a:cs typeface="Arial"/>
              </a:rPr>
              <a:t>trade.</a:t>
            </a:r>
            <a:r>
              <a:rPr sz="1000" spc="17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The</a:t>
            </a:r>
            <a:r>
              <a:rPr sz="1000" spc="-5" dirty="0">
                <a:latin typeface="Arial"/>
                <a:cs typeface="Arial"/>
              </a:rPr>
              <a:t> benefits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you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may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receive under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this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program</a:t>
            </a:r>
            <a:r>
              <a:rPr sz="1000" spc="-1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are: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sz="1000" b="1" spc="-5" dirty="0">
                <a:latin typeface="Arial"/>
                <a:cs typeface="Arial"/>
              </a:rPr>
              <a:t>TRADE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READJUSTMENT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ALLOWANCES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(TRA):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56615" y="1781555"/>
          <a:ext cx="6988809" cy="25342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88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7820">
                <a:tc>
                  <a:txBody>
                    <a:bodyPr/>
                    <a:lstStyle/>
                    <a:p>
                      <a:pPr marL="39433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Pe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ons</a:t>
                      </a:r>
                      <a:r>
                        <a:rPr sz="1000" b="1" spc="-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9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8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,00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0 a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2D74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algn="ctr">
                        <a:lnSpc>
                          <a:spcPts val="1135"/>
                        </a:lnSpc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Unemployment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Insurance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(UI)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175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Up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26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weeks within 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52-week period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>
                        <a:lnSpc>
                          <a:spcPts val="1175"/>
                        </a:lnSpc>
                        <a:spcBef>
                          <a:spcPts val="495"/>
                        </a:spcBef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Basic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Trade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Readjustment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Assistance (TRA)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175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Up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26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weeks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within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104-week period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28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0250">
                <a:tc>
                  <a:txBody>
                    <a:bodyPr/>
                    <a:lstStyle/>
                    <a:p>
                      <a:pPr algn="ctr">
                        <a:lnSpc>
                          <a:spcPts val="1175"/>
                        </a:lnSpc>
                        <a:spcBef>
                          <a:spcPts val="490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Additional</a:t>
                      </a:r>
                      <a:r>
                        <a:rPr sz="10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15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Up to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65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weeks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paid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 78-week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period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while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attending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approved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Trade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training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575945" marR="571500" algn="ctr">
                        <a:lnSpc>
                          <a:spcPts val="1150"/>
                        </a:lnSpc>
                        <a:spcBef>
                          <a:spcPts val="55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(Only payable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if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an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application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for Trade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was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made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within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210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days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after your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separation </a:t>
                      </a:r>
                      <a:r>
                        <a:rPr sz="1000" b="1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210 days from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certification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date, whichever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 later)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7860"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  <a:spcBef>
                          <a:spcPts val="495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Completion</a:t>
                      </a:r>
                      <a:r>
                        <a:rPr sz="10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289560" marR="282575" algn="ctr">
                        <a:lnSpc>
                          <a:spcPts val="1150"/>
                        </a:lnSpc>
                        <a:spcBef>
                          <a:spcPts val="5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Up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13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weeks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paid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20-week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period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TRA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paid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if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have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attended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necessary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complete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 you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have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met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the required 60-day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benchmarks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28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50"/>
              </a:lnSpc>
            </a:pPr>
            <a:r>
              <a:rPr spc="-5" dirty="0"/>
              <a:t>June</a:t>
            </a:r>
            <a:r>
              <a:rPr spc="-25" dirty="0"/>
              <a:t> </a:t>
            </a:r>
            <a:r>
              <a:rPr dirty="0"/>
              <a:t>16,</a:t>
            </a:r>
            <a:r>
              <a:rPr spc="-35" dirty="0"/>
              <a:t> </a:t>
            </a:r>
            <a:r>
              <a:rPr spc="-10" dirty="0"/>
              <a:t>2021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spc="-35" dirty="0"/>
              <a:t> </a:t>
            </a:r>
            <a:fld id="{81D60167-4931-47E6-BA6A-407CBD079E47}" type="slidenum">
              <a:rPr dirty="0"/>
              <a:t>1</a:t>
            </a:fld>
            <a:r>
              <a:rPr spc="-3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7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50"/>
              </a:lnSpc>
            </a:pPr>
            <a:r>
              <a:rPr spc="-5" dirty="0"/>
              <a:t>Trade</a:t>
            </a:r>
            <a:r>
              <a:rPr spc="-25" dirty="0"/>
              <a:t> </a:t>
            </a:r>
            <a:r>
              <a:rPr spc="-5" dirty="0"/>
              <a:t>Form</a:t>
            </a:r>
            <a:r>
              <a:rPr spc="-25" dirty="0"/>
              <a:t> </a:t>
            </a:r>
            <a:r>
              <a:rPr spc="-10" dirty="0"/>
              <a:t>#001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43915" y="4449619"/>
            <a:ext cx="6813550" cy="105410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>
              <a:lnSpc>
                <a:spcPct val="95800"/>
              </a:lnSpc>
              <a:spcBef>
                <a:spcPts val="145"/>
              </a:spcBef>
            </a:pPr>
            <a:r>
              <a:rPr sz="1000" spc="-10" dirty="0">
                <a:latin typeface="Arial"/>
                <a:cs typeface="Arial"/>
              </a:rPr>
              <a:t>Your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weekly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TRA</a:t>
            </a:r>
            <a:r>
              <a:rPr sz="1000" spc="-5" dirty="0">
                <a:latin typeface="Arial"/>
                <a:cs typeface="Arial"/>
              </a:rPr>
              <a:t> benefit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may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be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reduced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by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wages</a:t>
            </a:r>
            <a:r>
              <a:rPr sz="1000" dirty="0">
                <a:latin typeface="Arial"/>
                <a:cs typeface="Arial"/>
              </a:rPr>
              <a:t> you </a:t>
            </a:r>
            <a:r>
              <a:rPr sz="1000" spc="-5" dirty="0">
                <a:latin typeface="Arial"/>
                <a:cs typeface="Arial"/>
              </a:rPr>
              <a:t>earn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from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work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or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other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types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of income,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such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as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retirement 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pensions.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If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you</a:t>
            </a:r>
            <a:r>
              <a:rPr sz="1000" dirty="0">
                <a:latin typeface="Arial"/>
                <a:cs typeface="Arial"/>
              </a:rPr>
              <a:t> are in </a:t>
            </a:r>
            <a:r>
              <a:rPr sz="1000" spc="-5" dirty="0">
                <a:latin typeface="Arial"/>
                <a:cs typeface="Arial"/>
              </a:rPr>
              <a:t>an</a:t>
            </a:r>
            <a:r>
              <a:rPr sz="1000" spc="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approved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training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program,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attendance will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be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verified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by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your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career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planner.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TRA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weekly 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benefits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are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not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paid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for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weeks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that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you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do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not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attend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all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required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classes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or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are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on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break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from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training</a:t>
            </a:r>
            <a:r>
              <a:rPr sz="1000" dirty="0">
                <a:latin typeface="Arial"/>
                <a:cs typeface="Arial"/>
              </a:rPr>
              <a:t> that </a:t>
            </a:r>
            <a:r>
              <a:rPr sz="1000" spc="-5" dirty="0">
                <a:latin typeface="Arial"/>
                <a:cs typeface="Arial"/>
              </a:rPr>
              <a:t>exceeds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30 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days.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Once your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Basic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TRA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is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exhausted,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you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will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not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receive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further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TRA</a:t>
            </a:r>
            <a:r>
              <a:rPr sz="1000" spc="-5" dirty="0">
                <a:latin typeface="Arial"/>
                <a:cs typeface="Arial"/>
              </a:rPr>
              <a:t> unless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you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are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participating</a:t>
            </a:r>
            <a:r>
              <a:rPr sz="1000" dirty="0">
                <a:latin typeface="Arial"/>
                <a:cs typeface="Arial"/>
              </a:rPr>
              <a:t> in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approved 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training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program.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spc="-5" dirty="0">
                <a:latin typeface="Arial"/>
                <a:cs typeface="Arial"/>
              </a:rPr>
              <a:t>ELIGIBILITY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FOR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TRA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CASH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BENEFITS: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56615" y="5492483"/>
          <a:ext cx="6990077" cy="33115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4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4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58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45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45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58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5590">
                <a:tc gridSpan="6"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order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to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be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eligible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for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TRA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cash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benefits,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must: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2D74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240">
                <a:tc rowSpan="2">
                  <a:txBody>
                    <a:bodyPr/>
                    <a:lstStyle/>
                    <a:p>
                      <a:pPr marL="67945" marR="178435">
                        <a:lnSpc>
                          <a:spcPct val="95800"/>
                        </a:lnSpc>
                        <a:spcBef>
                          <a:spcPts val="2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member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a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certified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worker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group and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completely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separated.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67945" marR="96520">
                        <a:lnSpc>
                          <a:spcPct val="96100"/>
                        </a:lnSpc>
                      </a:pPr>
                      <a:r>
                        <a:rPr sz="90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separation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must</a:t>
                      </a:r>
                      <a:r>
                        <a:rPr sz="9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due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lack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work.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67945" marR="113664">
                        <a:lnSpc>
                          <a:spcPct val="95900"/>
                        </a:lnSpc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You must have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been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employed for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26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weeks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in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previous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52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weeks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in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impacted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employment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at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wages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$30.00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or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more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per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week;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DEEAF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68580" marR="172085">
                        <a:lnSpc>
                          <a:spcPct val="95800"/>
                        </a:lnSpc>
                        <a:spcBef>
                          <a:spcPts val="2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Complete an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application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for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Trade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Readjustment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Allowances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(TRA)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at the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Illinois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Department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Employment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Security;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AND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DEEAF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69850" marR="153035">
                        <a:lnSpc>
                          <a:spcPct val="95700"/>
                        </a:lnSpc>
                        <a:spcBef>
                          <a:spcPts val="2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Exhaust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your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regular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Unemployment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Insurance benefits </a:t>
                      </a:r>
                      <a:r>
                        <a:rPr sz="900" spc="-2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any Federal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and/or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State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Extension;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AND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DEEAF6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67945" marR="126364">
                        <a:lnSpc>
                          <a:spcPts val="103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Meet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at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least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one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following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criteria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by</a:t>
                      </a:r>
                      <a:r>
                        <a:rPr sz="9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applying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 at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your </a:t>
                      </a:r>
                      <a:r>
                        <a:rPr sz="900" b="1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Local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Workforce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Innovation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Area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Office: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66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DEEAF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DEEAF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81280">
                        <a:lnSpc>
                          <a:spcPct val="95800"/>
                        </a:lnSpc>
                        <a:spcBef>
                          <a:spcPts val="1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Be enrolled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in an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approved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Trade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training program by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last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day of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16</a:t>
                      </a:r>
                      <a:r>
                        <a:rPr sz="900" baseline="27777" dirty="0">
                          <a:latin typeface="Arial"/>
                          <a:cs typeface="Arial"/>
                        </a:rPr>
                        <a:t>th</a:t>
                      </a:r>
                      <a:r>
                        <a:rPr sz="900" spc="89" baseline="27777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week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after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your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most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recent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separation from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adversely affected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employment;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OR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102870">
                        <a:lnSpc>
                          <a:spcPct val="95900"/>
                        </a:lnSpc>
                        <a:spcBef>
                          <a:spcPts val="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Be enrolled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in an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approved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Trade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training program by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last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day of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8</a:t>
                      </a:r>
                      <a:r>
                        <a:rPr sz="900" baseline="27777" dirty="0">
                          <a:latin typeface="Arial"/>
                          <a:cs typeface="Arial"/>
                        </a:rPr>
                        <a:t>th</a:t>
                      </a:r>
                      <a:r>
                        <a:rPr sz="900" spc="7" baseline="27777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week after the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Trade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petition has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been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certified;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OR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9850" marR="299085">
                        <a:lnSpc>
                          <a:spcPts val="1040"/>
                        </a:lnSpc>
                        <a:spcBef>
                          <a:spcPts val="3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waived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from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Trade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training.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69850" marR="81280">
                        <a:lnSpc>
                          <a:spcPct val="95900"/>
                        </a:lnSpc>
                      </a:pPr>
                      <a:r>
                        <a:rPr sz="900" dirty="0">
                          <a:latin typeface="Arial"/>
                          <a:cs typeface="Arial"/>
                        </a:rPr>
                        <a:t>You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must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be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granted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a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waiver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by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last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day of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16</a:t>
                      </a:r>
                      <a:r>
                        <a:rPr sz="900" baseline="27777" dirty="0">
                          <a:latin typeface="Arial"/>
                          <a:cs typeface="Arial"/>
                        </a:rPr>
                        <a:t>th</a:t>
                      </a:r>
                      <a:r>
                        <a:rPr sz="900" spc="89" baseline="27777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week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after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your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most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recent total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separation from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adversely affected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employment,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or by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last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day of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8</a:t>
                      </a:r>
                      <a:r>
                        <a:rPr sz="900" baseline="27777" dirty="0">
                          <a:latin typeface="Arial"/>
                          <a:cs typeface="Arial"/>
                        </a:rPr>
                        <a:t>th</a:t>
                      </a:r>
                      <a:r>
                        <a:rPr sz="900" spc="7" baseline="27777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week after the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Trade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petition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has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been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certified.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AND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9850" marR="108585">
                        <a:lnSpc>
                          <a:spcPct val="95900"/>
                        </a:lnSpc>
                        <a:spcBef>
                          <a:spcPts val="51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Extensions for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extenuating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circumstances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may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apply.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54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835D785-0424-41FC-B8AB-AD4D12DF2E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3600" y="94996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583"/>
    </mc:Choice>
    <mc:Fallback>
      <p:transition spd="slow" advTm="194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50"/>
              </a:lnSpc>
            </a:pPr>
            <a:r>
              <a:rPr spc="-5" dirty="0"/>
              <a:t>June</a:t>
            </a:r>
            <a:r>
              <a:rPr spc="-25" dirty="0"/>
              <a:t> </a:t>
            </a:r>
            <a:r>
              <a:rPr dirty="0"/>
              <a:t>16,</a:t>
            </a:r>
            <a:r>
              <a:rPr spc="-35" dirty="0"/>
              <a:t> </a:t>
            </a:r>
            <a:r>
              <a:rPr spc="-10" dirty="0"/>
              <a:t>2021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spc="-35" dirty="0"/>
              <a:t> </a:t>
            </a:r>
            <a:fld id="{81D60167-4931-47E6-BA6A-407CBD079E47}" type="slidenum">
              <a:rPr dirty="0"/>
              <a:t>2</a:t>
            </a:fld>
            <a:r>
              <a:rPr spc="-3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7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50"/>
              </a:lnSpc>
            </a:pPr>
            <a:r>
              <a:rPr spc="-5" dirty="0"/>
              <a:t>Trade</a:t>
            </a:r>
            <a:r>
              <a:rPr spc="-25" dirty="0"/>
              <a:t> </a:t>
            </a:r>
            <a:r>
              <a:rPr spc="-5" dirty="0"/>
              <a:t>Form</a:t>
            </a:r>
            <a:r>
              <a:rPr spc="-25" dirty="0"/>
              <a:t> </a:t>
            </a:r>
            <a:r>
              <a:rPr spc="-10" dirty="0"/>
              <a:t>#001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343915" y="362257"/>
            <a:ext cx="6960234" cy="7626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175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ISSUANCE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OF A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WAIVER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FROM TRAINING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ts val="1150"/>
              </a:lnSpc>
              <a:spcBef>
                <a:spcPts val="55"/>
              </a:spcBef>
            </a:pPr>
            <a:r>
              <a:rPr sz="1000" spc="-10" dirty="0">
                <a:latin typeface="Arial"/>
                <a:cs typeface="Arial"/>
              </a:rPr>
              <a:t>Under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certain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circumstances,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you </a:t>
            </a:r>
            <a:r>
              <a:rPr sz="1000" spc="-10" dirty="0">
                <a:latin typeface="Arial"/>
                <a:cs typeface="Arial"/>
              </a:rPr>
              <a:t>may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receive</a:t>
            </a:r>
            <a:r>
              <a:rPr sz="1000" dirty="0">
                <a:latin typeface="Arial"/>
                <a:cs typeface="Arial"/>
              </a:rPr>
              <a:t> up</a:t>
            </a:r>
            <a:r>
              <a:rPr sz="1000" spc="-5" dirty="0">
                <a:latin typeface="Arial"/>
                <a:cs typeface="Arial"/>
              </a:rPr>
              <a:t> to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26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weeks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of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Basic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TRA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while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being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waived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from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the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training 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requirements.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career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planner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will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assess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your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individual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situation.</a:t>
            </a:r>
            <a:r>
              <a:rPr sz="1000" spc="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waiver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will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not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be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issued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unless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the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Individual 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Employment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Plan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includes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valid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training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plan.</a:t>
            </a:r>
            <a:r>
              <a:rPr sz="1000" spc="3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Criteria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established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by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the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Federal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government</a:t>
            </a:r>
            <a:r>
              <a:rPr sz="1000" dirty="0">
                <a:latin typeface="Arial"/>
                <a:cs typeface="Arial"/>
              </a:rPr>
              <a:t> for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the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approval</a:t>
            </a:r>
            <a:r>
              <a:rPr sz="1000" dirty="0">
                <a:latin typeface="Arial"/>
                <a:cs typeface="Arial"/>
              </a:rPr>
              <a:t> of </a:t>
            </a:r>
            <a:r>
              <a:rPr sz="1000" spc="-5" dirty="0">
                <a:latin typeface="Arial"/>
                <a:cs typeface="Arial"/>
              </a:rPr>
              <a:t>a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waiver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include: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56615" y="1114044"/>
          <a:ext cx="7026275" cy="14300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6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2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79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5585">
                <a:tc gridSpan="3">
                  <a:txBody>
                    <a:bodyPr/>
                    <a:lstStyle/>
                    <a:p>
                      <a:pPr marL="19716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 Waiver From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Can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Be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Issued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Based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on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One of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These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Criteria: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74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2D74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2625">
                <a:tc>
                  <a:txBody>
                    <a:bodyPr/>
                    <a:lstStyle/>
                    <a:p>
                      <a:pPr marL="67945" marR="75565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poor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health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(however, this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only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waives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from training,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not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from looking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for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work and accepting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offered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employment).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189230" algn="just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Your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first available enrollment date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for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training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is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within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60 days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after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date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 waiver.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162560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Training funds are not available under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Trade or other Federal programs,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suitable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available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reasonable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cost.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1809">
                <a:tc gridSpan="3">
                  <a:txBody>
                    <a:bodyPr/>
                    <a:lstStyle/>
                    <a:p>
                      <a:pPr marL="525780" marR="190500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Once you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have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been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issued a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Waiver,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must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contact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career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planner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every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30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days.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ailure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make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contact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every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30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days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could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reason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revoke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your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 waiver from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resulting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loss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any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future </a:t>
                      </a:r>
                      <a:r>
                        <a:rPr sz="1000" b="1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UI/TRA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payments for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this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certification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343915" y="2910331"/>
            <a:ext cx="5056505" cy="322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17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EMPLOYMENT </a:t>
            </a:r>
            <a:r>
              <a:rPr sz="1000" b="1" dirty="0">
                <a:latin typeface="Arial"/>
                <a:cs typeface="Arial"/>
              </a:rPr>
              <a:t>AND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CASE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MANAGEMENT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SERVICES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1170"/>
              </a:lnSpc>
            </a:pPr>
            <a:r>
              <a:rPr sz="1000" spc="-10" dirty="0">
                <a:latin typeface="Arial"/>
                <a:cs typeface="Arial"/>
              </a:rPr>
              <a:t>You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are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entitled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to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be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offered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the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following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Employment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and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Case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Management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Services: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56615" y="3221735"/>
          <a:ext cx="6988810" cy="48272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0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97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8285">
                <a:tc gridSpan="2">
                  <a:txBody>
                    <a:bodyPr/>
                    <a:lstStyle/>
                    <a:p>
                      <a:pPr algn="ctr">
                        <a:lnSpc>
                          <a:spcPts val="116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Types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of Case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Management Services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2D74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6925">
                <a:tc>
                  <a:txBody>
                    <a:bodyPr/>
                    <a:lstStyle/>
                    <a:p>
                      <a:pPr marL="67945" marR="62865" algn="just">
                        <a:lnSpc>
                          <a:spcPts val="1150"/>
                        </a:lnSpc>
                        <a:spcBef>
                          <a:spcPts val="280"/>
                        </a:spcBef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Comp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re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ive  a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nd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ciali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z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ed  Assessment of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Skill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Levels and </a:t>
                      </a:r>
                      <a:r>
                        <a:rPr sz="1000" b="1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Service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Needs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90170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Including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diagnostic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testing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use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other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assessment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tools,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in-depth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interviewing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evaluation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identify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barriers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appropriate employment goals.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1185">
                <a:tc>
                  <a:txBody>
                    <a:bodyPr/>
                    <a:lstStyle/>
                    <a:p>
                      <a:pPr marL="67945" marR="62865" algn="ctr">
                        <a:lnSpc>
                          <a:spcPts val="1150"/>
                        </a:lnSpc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evel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op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nt of 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an Individual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Employment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Plan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374650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Identifying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goals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objectives,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appropriate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achieve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those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goals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objectives.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995">
                <a:tc>
                  <a:txBody>
                    <a:bodyPr/>
                    <a:lstStyle/>
                    <a:p>
                      <a:pPr marL="266700" marR="260350" indent="27305">
                        <a:lnSpc>
                          <a:spcPts val="1150"/>
                        </a:lnSpc>
                        <a:spcBef>
                          <a:spcPts val="204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Training </a:t>
                      </a:r>
                      <a:r>
                        <a:rPr sz="1000" b="1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vai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198755">
                        <a:lnSpc>
                          <a:spcPts val="1150"/>
                        </a:lnSpc>
                        <a:spcBef>
                          <a:spcPts val="285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Information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on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available</a:t>
                      </a:r>
                      <a:r>
                        <a:rPr sz="10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local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regional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areas,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information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individual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counseling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000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determine which training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suitable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training, and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information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how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apply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for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such training.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pPr marL="138430" marR="133350" algn="ctr">
                        <a:lnSpc>
                          <a:spcPct val="95500"/>
                        </a:lnSpc>
                        <a:spcBef>
                          <a:spcPts val="590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How</a:t>
                      </a:r>
                      <a:r>
                        <a:rPr sz="10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Apply </a:t>
                      </a:r>
                      <a:r>
                        <a:rPr sz="1000" b="1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for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Financial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Aid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49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83185">
                        <a:lnSpc>
                          <a:spcPct val="9570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Including 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referral to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educational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opportunity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centers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described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in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Section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402F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Higher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Education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Act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1965.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may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request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financial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aid</a:t>
                      </a:r>
                      <a:r>
                        <a:rPr sz="10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administrators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institutions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higher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education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 use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their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discretion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determining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amount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your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need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Federal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financial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assistance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under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title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IV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20 U.S.C. 1070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ex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seq.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marL="127635" marR="123189" indent="-1270" algn="ctr">
                        <a:lnSpc>
                          <a:spcPts val="1150"/>
                        </a:lnSpc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Short-Term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Pr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v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ca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l 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Services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91440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Including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development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learning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skills,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communication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skills,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interviewing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skills,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punctuality,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personal </a:t>
                      </a:r>
                      <a:r>
                        <a:rPr sz="1000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maintenance skills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professional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conduct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prepare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for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marL="135255" marR="113030" indent="-17145" algn="just">
                        <a:lnSpc>
                          <a:spcPts val="1150"/>
                        </a:lnSpc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nd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ivi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du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 a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nd 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Group Career </a:t>
                      </a:r>
                      <a:r>
                        <a:rPr sz="1000" b="1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Counseling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60960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Individual</a:t>
                      </a:r>
                      <a:r>
                        <a:rPr sz="1000" spc="1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career</a:t>
                      </a:r>
                      <a:r>
                        <a:rPr sz="1000" b="1" spc="1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counseling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000" spc="1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including</a:t>
                      </a:r>
                      <a:r>
                        <a:rPr sz="1000" spc="1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job</a:t>
                      </a:r>
                      <a:r>
                        <a:rPr sz="1000" spc="1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search</a:t>
                      </a:r>
                      <a:r>
                        <a:rPr sz="1000" spc="1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1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placement</a:t>
                      </a:r>
                      <a:r>
                        <a:rPr sz="1000" spc="1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counseling,</a:t>
                      </a:r>
                      <a:r>
                        <a:rPr sz="1000" spc="1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during</a:t>
                      </a:r>
                      <a:r>
                        <a:rPr sz="1000" spc="1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1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period</a:t>
                      </a:r>
                      <a:r>
                        <a:rPr sz="1000" spc="1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which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receiving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TRA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after receiving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such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for purposes of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job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placement.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marL="78740" marR="74295" indent="635" algn="ctr">
                        <a:lnSpc>
                          <a:spcPct val="95800"/>
                        </a:lnSpc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Employment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Statistics and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Information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related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to local, </a:t>
                      </a:r>
                      <a:r>
                        <a:rPr sz="1000" b="1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regional, and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national labor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market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area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125730">
                        <a:lnSpc>
                          <a:spcPct val="95700"/>
                        </a:lnSpc>
                        <a:spcBef>
                          <a:spcPts val="1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Including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job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vacancy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listings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such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labor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market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areas;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information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job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skills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necessary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obtain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jobs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identified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in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job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vacancy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listings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in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such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labor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markets;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information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relating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to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local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occupations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that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in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demand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earnings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potential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such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occupations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skills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requirements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local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occupations.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marL="283210" marR="208279" indent="-70485">
                        <a:lnSpc>
                          <a:spcPts val="1140"/>
                        </a:lnSpc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uppo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iv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e 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Services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275590">
                        <a:lnSpc>
                          <a:spcPts val="114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Including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services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relating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to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childcare,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travel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assistance,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dependent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care,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housing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assistance,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1000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needs-related payments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that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are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necessary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 enable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participate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in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65B3285-F6EE-4A34-B328-72DDB6D37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3600" y="94996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286"/>
    </mc:Choice>
    <mc:Fallback>
      <p:transition spd="slow" advTm="229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50"/>
              </a:lnSpc>
            </a:pPr>
            <a:r>
              <a:rPr spc="-5" dirty="0"/>
              <a:t>June</a:t>
            </a:r>
            <a:r>
              <a:rPr spc="-25" dirty="0"/>
              <a:t> </a:t>
            </a:r>
            <a:r>
              <a:rPr dirty="0"/>
              <a:t>16,</a:t>
            </a:r>
            <a:r>
              <a:rPr spc="-35" dirty="0"/>
              <a:t> </a:t>
            </a:r>
            <a:r>
              <a:rPr spc="-10" dirty="0"/>
              <a:t>2021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spc="-35" dirty="0"/>
              <a:t> </a:t>
            </a:r>
            <a:fld id="{81D60167-4931-47E6-BA6A-407CBD079E47}" type="slidenum">
              <a:rPr dirty="0"/>
              <a:t>3</a:t>
            </a:fld>
            <a:r>
              <a:rPr spc="-3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7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50"/>
              </a:lnSpc>
            </a:pPr>
            <a:r>
              <a:rPr spc="-5" dirty="0"/>
              <a:t>Trade</a:t>
            </a:r>
            <a:r>
              <a:rPr spc="-25" dirty="0"/>
              <a:t> </a:t>
            </a:r>
            <a:r>
              <a:rPr spc="-5" dirty="0"/>
              <a:t>Form</a:t>
            </a:r>
            <a:r>
              <a:rPr spc="-25" dirty="0"/>
              <a:t> </a:t>
            </a:r>
            <a:r>
              <a:rPr spc="-10" dirty="0"/>
              <a:t>#001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343915" y="362257"/>
            <a:ext cx="6540500" cy="616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TRAINING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ASSISTANCE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00">
              <a:latin typeface="Arial"/>
              <a:cs typeface="Arial"/>
            </a:endParaRPr>
          </a:p>
          <a:p>
            <a:pPr marL="12700" marR="5080">
              <a:lnSpc>
                <a:spcPts val="1150"/>
              </a:lnSpc>
            </a:pPr>
            <a:r>
              <a:rPr sz="1000" spc="-10" dirty="0">
                <a:latin typeface="Arial"/>
                <a:cs typeface="Arial"/>
              </a:rPr>
              <a:t>Prior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to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being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approved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for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training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assistance,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career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planner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will assess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your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individual situation.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The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six</a:t>
            </a:r>
            <a:r>
              <a:rPr sz="1000" spc="3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criteria </a:t>
            </a:r>
            <a:r>
              <a:rPr sz="1000" spc="-5" dirty="0">
                <a:latin typeface="Arial"/>
                <a:cs typeface="Arial"/>
              </a:rPr>
              <a:t> established by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the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Federal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government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the approval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of </a:t>
            </a:r>
            <a:r>
              <a:rPr sz="1000" spc="-5" dirty="0">
                <a:latin typeface="Arial"/>
                <a:cs typeface="Arial"/>
              </a:rPr>
              <a:t>a training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plan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are as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follows: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56615" y="967739"/>
          <a:ext cx="6988174" cy="75444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8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9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98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5585">
                <a:tc gridSpan="3">
                  <a:txBody>
                    <a:bodyPr/>
                    <a:lstStyle/>
                    <a:p>
                      <a:pPr algn="ctr">
                        <a:lnSpc>
                          <a:spcPts val="116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Criteria That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Must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Be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Met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for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Approval of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Training: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2D74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5725">
                <a:tc>
                  <a:txBody>
                    <a:bodyPr/>
                    <a:lstStyle/>
                    <a:p>
                      <a:pPr marL="297180" marR="273685" indent="-228600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1)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There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is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no suitable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employment available for the </a:t>
                      </a:r>
                      <a:r>
                        <a:rPr sz="1000" b="1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trade-affected worker.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67945" marR="66040">
                        <a:lnSpc>
                          <a:spcPct val="9580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There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no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suitable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commuting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area or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another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area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outside the commuting area to which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worker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intends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relocate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there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no reasonable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prospect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suitable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</a:t>
                      </a:r>
                      <a:r>
                        <a:rPr sz="1000" spc="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foreseeable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future.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Suitable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employment,</a:t>
                      </a:r>
                      <a:r>
                        <a:rPr sz="1000" spc="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as</a:t>
                      </a:r>
                      <a:r>
                        <a:rPr sz="1000" spc="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it</a:t>
                      </a:r>
                      <a:r>
                        <a:rPr sz="1000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relates</a:t>
                      </a:r>
                      <a:r>
                        <a:rPr sz="1000" spc="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job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 assistance,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employment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that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pays at least 80%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of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the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weekly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wage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involves a skill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level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least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as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great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that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 the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trade-impacted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68580" indent="-228600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2)</a:t>
                      </a:r>
                      <a:r>
                        <a:rPr sz="1000" b="1" spc="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trade-affected worker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would </a:t>
                      </a:r>
                      <a:r>
                        <a:rPr sz="1000" b="1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benefit</a:t>
                      </a:r>
                      <a:r>
                        <a:rPr sz="1000" b="1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from</a:t>
                      </a:r>
                      <a:r>
                        <a:rPr sz="1000" b="1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appropriate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training.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69850" marR="94615">
                        <a:lnSpc>
                          <a:spcPct val="9580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The worker would benefit from training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when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increases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likelihood of employment. The worker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must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have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knowledge,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skills,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abilities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undertake,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make 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satisfactory progress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in,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complete </a:t>
                      </a:r>
                      <a:r>
                        <a:rPr sz="1000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program.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296545" marR="268605" indent="-228600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3)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There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is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 reasonable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expectation of employment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following completion of such </a:t>
                      </a:r>
                      <a:r>
                        <a:rPr sz="1000" b="1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training.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67945" marR="187960">
                        <a:lnSpc>
                          <a:spcPts val="115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There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must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 a projection based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on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labor market conditions expected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exist upon completion of the training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program,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worker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likely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 find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using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skills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education acquired while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3125">
                <a:tc>
                  <a:txBody>
                    <a:bodyPr/>
                    <a:lstStyle/>
                    <a:p>
                      <a:pPr marL="297180" marR="106680" indent="-228600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4)</a:t>
                      </a:r>
                      <a:r>
                        <a:rPr sz="1000" b="1" spc="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is reasonably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available </a:t>
                      </a:r>
                      <a:r>
                        <a:rPr sz="1000" b="1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to the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trade-affected worker.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67945" marR="81280">
                        <a:lnSpc>
                          <a:spcPct val="9580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determining whether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is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reasonably</a:t>
                      </a:r>
                      <a:r>
                        <a:rPr sz="1000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available,</a:t>
                      </a:r>
                      <a:r>
                        <a:rPr sz="1000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first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consideration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must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 given to training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opportunities within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commuting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area. Training outside the commuting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area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may be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approved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if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none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is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available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the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time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commuting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area.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Whether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outside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 commuting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area, the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program</a:t>
                      </a:r>
                      <a:r>
                        <a:rPr sz="1000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must</a:t>
                      </a:r>
                      <a:r>
                        <a:rPr sz="1000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available</a:t>
                      </a:r>
                      <a:r>
                        <a:rPr sz="1000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at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a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reasonable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cost as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prescribed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Criterion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6.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330200" indent="-228600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5)</a:t>
                      </a:r>
                      <a:r>
                        <a:rPr sz="1000" b="1" spc="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trade-affected worker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is </a:t>
                      </a:r>
                      <a:r>
                        <a:rPr sz="1000" b="1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qualified to undertake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complete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such training.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69850" marR="71755">
                        <a:lnSpc>
                          <a:spcPct val="9580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determining whether 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worker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is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qualified,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states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must ensure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the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worker’s knowledge,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skills,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abilities,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educational background, work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experience and financial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resources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adequate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undertake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complete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program.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making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this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determination, states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must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consult the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initial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assessment, comprehensive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specialized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assessment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Individual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Plan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(IEP).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69850" marR="86995">
                        <a:lnSpc>
                          <a:spcPct val="9580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Evaluation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 worker’s financial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ability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will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include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analysis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remaining weeks of UI/TRA payments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relation</a:t>
                      </a:r>
                      <a:r>
                        <a:rPr sz="10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duration</a:t>
                      </a:r>
                      <a:r>
                        <a:rPr sz="10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training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program.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If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UI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payments will be exhausted before the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end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 the training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program, a state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must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consider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whether personal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family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resources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will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available to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assist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worker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completing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training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program.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When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adequate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financial resources are insufficient, the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will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approved, and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consideration will be given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other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 opportunities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available to the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worker.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296545" marR="127635" indent="-228600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6)</a:t>
                      </a:r>
                      <a:r>
                        <a:rPr sz="1000" b="1" spc="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Such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training is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suitable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b="1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trade-affected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worker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available at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reasonable cost.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67945" marR="67310">
                        <a:lnSpc>
                          <a:spcPct val="9580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state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must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determine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that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program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being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considered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is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appropriate given the worker’s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knowledge,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skills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 abilities,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background, and experience relative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worker’s employment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goal.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state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must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ensure and document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that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the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program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is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reasonable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by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researching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costs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similar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training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programs.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Expenses must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necessary for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completion of the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program.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Available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reasonable cost means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that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may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approved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one provider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when,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all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costs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being considered,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better</a:t>
                      </a:r>
                      <a:r>
                        <a:rPr sz="1000" spc="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spc="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substantially</a:t>
                      </a:r>
                      <a:r>
                        <a:rPr sz="1000" spc="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similar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quality, content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 results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can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obtained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from another provider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lower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total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cost within a similar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time 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frame.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must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approved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when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costs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the training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unreasonably high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comparison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with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average costs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training other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workers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similar occupations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other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providers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1C3A86E-1BB3-4F68-A9FA-3F42582680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3600" y="94996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397"/>
    </mc:Choice>
    <mc:Fallback>
      <p:transition spd="slow" advTm="241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50"/>
              </a:lnSpc>
            </a:pPr>
            <a:r>
              <a:rPr spc="-5" dirty="0"/>
              <a:t>June</a:t>
            </a:r>
            <a:r>
              <a:rPr spc="-25" dirty="0"/>
              <a:t> </a:t>
            </a:r>
            <a:r>
              <a:rPr dirty="0"/>
              <a:t>16,</a:t>
            </a:r>
            <a:r>
              <a:rPr spc="-35" dirty="0"/>
              <a:t> </a:t>
            </a:r>
            <a:r>
              <a:rPr spc="-10" dirty="0"/>
              <a:t>2021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spc="-35" dirty="0"/>
              <a:t> </a:t>
            </a:r>
            <a:fld id="{81D60167-4931-47E6-BA6A-407CBD079E47}" type="slidenum">
              <a:rPr dirty="0"/>
              <a:t>4</a:t>
            </a:fld>
            <a:r>
              <a:rPr spc="-3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7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50"/>
              </a:lnSpc>
            </a:pPr>
            <a:r>
              <a:rPr spc="-5" dirty="0"/>
              <a:t>Trade</a:t>
            </a:r>
            <a:r>
              <a:rPr spc="-25" dirty="0"/>
              <a:t> </a:t>
            </a:r>
            <a:r>
              <a:rPr spc="-5" dirty="0"/>
              <a:t>Form</a:t>
            </a:r>
            <a:r>
              <a:rPr spc="-25" dirty="0"/>
              <a:t> </a:t>
            </a:r>
            <a:r>
              <a:rPr spc="-10" dirty="0"/>
              <a:t>#001</a:t>
            </a:r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356615" y="675131"/>
          <a:ext cx="6989445" cy="77796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0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18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8285">
                <a:tc gridSpan="2">
                  <a:txBody>
                    <a:bodyPr/>
                    <a:lstStyle/>
                    <a:p>
                      <a:pPr algn="ctr">
                        <a:lnSpc>
                          <a:spcPts val="116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Additional</a:t>
                      </a:r>
                      <a:r>
                        <a:rPr sz="10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Requirements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2D74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605">
                <a:tc>
                  <a:txBody>
                    <a:bodyPr/>
                    <a:lstStyle/>
                    <a:p>
                      <a:pPr marL="89535" marR="83820" algn="ctr">
                        <a:lnSpc>
                          <a:spcPts val="1150"/>
                        </a:lnSpc>
                        <a:spcBef>
                          <a:spcPts val="350"/>
                        </a:spcBef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Part</a:t>
                      </a:r>
                      <a:r>
                        <a:rPr sz="10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Time</a:t>
                      </a:r>
                      <a:r>
                        <a:rPr sz="10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vs. </a:t>
                      </a:r>
                      <a:r>
                        <a:rPr sz="1000" b="1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Full Time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Training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134620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allowed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choose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either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part-time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full-time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training.</a:t>
                      </a:r>
                      <a:r>
                        <a:rPr sz="10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approval criteria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above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that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apply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 approval of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full-time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 also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applies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to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approval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part-time training.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marL="138430" marR="133350" indent="95885">
                        <a:lnSpc>
                          <a:spcPts val="1150"/>
                        </a:lnSpc>
                        <a:spcBef>
                          <a:spcPts val="615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Training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Att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nd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177800">
                        <a:lnSpc>
                          <a:spcPts val="115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All absences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must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reported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to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career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planner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prior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start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class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anticipated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missed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immediately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following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unscheduled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absence.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Absences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may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result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loss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full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week of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benefits.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456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234315" marR="228600" indent="31750">
                        <a:lnSpc>
                          <a:spcPts val="1140"/>
                        </a:lnSpc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Cost of </a:t>
                      </a:r>
                      <a:r>
                        <a:rPr sz="1000" b="1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rai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ng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99060">
                        <a:lnSpc>
                          <a:spcPct val="95900"/>
                        </a:lnSpc>
                        <a:spcBef>
                          <a:spcPts val="1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Costs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program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may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include,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but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limited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tuition, fees,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books,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usual and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customary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tools,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equipment,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supplies,</a:t>
                      </a:r>
                      <a:r>
                        <a:rPr sz="100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uniforms,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other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academic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fees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as</a:t>
                      </a:r>
                      <a:r>
                        <a:rPr sz="100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part</a:t>
                      </a:r>
                      <a:r>
                        <a:rPr sz="10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approved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program.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All tuition,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fees,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books,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usual and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customary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tools,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equipment,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supplies,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uniforms,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other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academic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fees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must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listed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in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syllabus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 requirement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all students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 training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program.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Certain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related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consumables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will also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an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allowable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expense.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Participants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may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also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eligible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supplemental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assistance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(subsistence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expenses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transportation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expenses)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outside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normal commuting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area.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Costs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initial licensing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certification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tests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fees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where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license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certification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required for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are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also an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allowable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expense.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7945" marR="208915">
                        <a:lnSpc>
                          <a:spcPts val="115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Requests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tools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equipment,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supplies,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uniforms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electives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will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evaluated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case-by-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case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basis.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ts val="1140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may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be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eligible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supplemental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assistance.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33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39700" marR="131445" indent="-3175" algn="ctr">
                        <a:lnSpc>
                          <a:spcPct val="95700"/>
                        </a:lnSpc>
                        <a:spcBef>
                          <a:spcPts val="690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Training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Do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um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nts 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You Must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Provide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241300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must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ensure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career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planner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has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been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provided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all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class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schedules,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grades,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progress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reports,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attendance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reports,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billing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information,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program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outcome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documentation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(diploma,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certificate,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industry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recognized credentials),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and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any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other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related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documentation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requested.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These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may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provided by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either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 institution or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by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67945" marR="120014">
                        <a:lnSpc>
                          <a:spcPts val="1150"/>
                        </a:lnSpc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Changes to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your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may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made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by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 either you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or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institution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without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prior </a:t>
                      </a:r>
                      <a:r>
                        <a:rPr sz="1000" b="1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approval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from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your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career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planner.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0540">
                <a:tc>
                  <a:txBody>
                    <a:bodyPr/>
                    <a:lstStyle/>
                    <a:p>
                      <a:pPr marL="234315" marR="228600" indent="635" algn="ctr">
                        <a:lnSpc>
                          <a:spcPts val="1150"/>
                        </a:lnSpc>
                        <a:spcBef>
                          <a:spcPts val="290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Other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T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rai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ng 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Funds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68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62230" algn="just">
                        <a:lnSpc>
                          <a:spcPct val="95500"/>
                        </a:lnSpc>
                        <a:spcBef>
                          <a:spcPts val="15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Prior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approval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any training program,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you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 required to enter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into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 written agreement with the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State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under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which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Trade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funds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will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applied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used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pay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any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portion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the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costs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 have reason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 believe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will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paid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by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any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other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Governmental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Private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source.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marL="103505" marR="99060" indent="2540" algn="ctr">
                        <a:lnSpc>
                          <a:spcPts val="1150"/>
                        </a:lnSpc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Recall to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Trade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mp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y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176530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If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receive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recall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notice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from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former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employer,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have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right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to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refuse </a:t>
                      </a:r>
                      <a:r>
                        <a:rPr sz="1000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recall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complete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originally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approved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program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which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are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enrolled.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59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94945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Warnings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553085">
                        <a:lnSpc>
                          <a:spcPts val="1140"/>
                        </a:lnSpc>
                        <a:spcBef>
                          <a:spcPts val="45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If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do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successfully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complete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your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agreed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upon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plan,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may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be liable for </a:t>
                      </a:r>
                      <a:r>
                        <a:rPr sz="1000" b="1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repayment of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 portion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or total of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the training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costs.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7945" marR="62865">
                        <a:lnSpc>
                          <a:spcPts val="115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If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drop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out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completely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below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level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considered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full-time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without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justifiable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cause,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you </a:t>
                      </a:r>
                      <a:r>
                        <a:rPr sz="1000" b="1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may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liable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repayment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 benefits and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costs.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655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03505" marR="99060" indent="130810">
                        <a:lnSpc>
                          <a:spcPts val="1150"/>
                        </a:lnSpc>
                        <a:spcBef>
                          <a:spcPts val="840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Training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B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hm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rks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183515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If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attend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any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every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60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days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must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meet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established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benchmarks.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Those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benchmarks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mandate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that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remain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satisfactory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academic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standing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on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track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complete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within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agreed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upon timeframe.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67945" marR="452755">
                        <a:lnSpc>
                          <a:spcPts val="115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975" spc="-7" baseline="25641" dirty="0">
                          <a:latin typeface="Arial"/>
                          <a:cs typeface="Arial"/>
                        </a:rPr>
                        <a:t>st</a:t>
                      </a:r>
                      <a:r>
                        <a:rPr sz="975" spc="165" baseline="2564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failure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meet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established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benchmarks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results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warning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instruction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contact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your </a:t>
                      </a:r>
                      <a:r>
                        <a:rPr sz="1000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career planner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immediately.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67945" marR="114300">
                        <a:lnSpc>
                          <a:spcPct val="9550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975" spc="-7" baseline="25641" dirty="0">
                          <a:latin typeface="Arial"/>
                          <a:cs typeface="Arial"/>
                        </a:rPr>
                        <a:t>nd</a:t>
                      </a:r>
                      <a:r>
                        <a:rPr sz="975" spc="165" baseline="2564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failure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meet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established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benchmarks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results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warning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modification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plan,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if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that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possible.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signature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this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document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represents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your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agreement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that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are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aware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this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requirement.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marL="354965" marR="129539" indent="-219710">
                        <a:lnSpc>
                          <a:spcPts val="1150"/>
                        </a:lnSpc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Comp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le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on 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203835">
                        <a:lnSpc>
                          <a:spcPts val="115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All approved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must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meet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criteria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(see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Page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3),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must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meet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Benchmarks,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1000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must also result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Industry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Recognized Credential.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7B13A49-82FE-4769-A6D2-014A8A3957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3600" y="94996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424"/>
    </mc:Choice>
    <mc:Fallback>
      <p:transition spd="slow" advTm="245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50"/>
              </a:lnSpc>
            </a:pPr>
            <a:r>
              <a:rPr spc="-5" dirty="0"/>
              <a:t>June</a:t>
            </a:r>
            <a:r>
              <a:rPr spc="-25" dirty="0"/>
              <a:t> </a:t>
            </a:r>
            <a:r>
              <a:rPr dirty="0"/>
              <a:t>16,</a:t>
            </a:r>
            <a:r>
              <a:rPr spc="-35" dirty="0"/>
              <a:t> </a:t>
            </a:r>
            <a:r>
              <a:rPr spc="-10" dirty="0"/>
              <a:t>2021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spc="-35" dirty="0"/>
              <a:t> </a:t>
            </a:r>
            <a:fld id="{81D60167-4931-47E6-BA6A-407CBD079E47}" type="slidenum">
              <a:rPr dirty="0"/>
              <a:t>5</a:t>
            </a:fld>
            <a:r>
              <a:rPr spc="-3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7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50"/>
              </a:lnSpc>
            </a:pPr>
            <a:r>
              <a:rPr spc="-5" dirty="0"/>
              <a:t>Trade</a:t>
            </a:r>
            <a:r>
              <a:rPr spc="-25" dirty="0"/>
              <a:t> </a:t>
            </a:r>
            <a:r>
              <a:rPr spc="-5" dirty="0"/>
              <a:t>Form</a:t>
            </a:r>
            <a:r>
              <a:rPr spc="-25" dirty="0"/>
              <a:t> </a:t>
            </a:r>
            <a:r>
              <a:rPr spc="-10" dirty="0"/>
              <a:t>#001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343915" y="217424"/>
            <a:ext cx="7009765" cy="1054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ALTERNATIVE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TRADE ADJUSTMENT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ASSISTANCE (ATAA)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>
              <a:latin typeface="Arial"/>
              <a:cs typeface="Arial"/>
            </a:endParaRPr>
          </a:p>
          <a:p>
            <a:pPr marL="12700" marR="5080">
              <a:lnSpc>
                <a:spcPts val="1150"/>
              </a:lnSpc>
            </a:pPr>
            <a:r>
              <a:rPr sz="1000" spc="-5" dirty="0">
                <a:latin typeface="Arial"/>
                <a:cs typeface="Arial"/>
              </a:rPr>
              <a:t>ATAA </a:t>
            </a:r>
            <a:r>
              <a:rPr sz="1000" spc="-10" dirty="0">
                <a:latin typeface="Arial"/>
                <a:cs typeface="Arial"/>
              </a:rPr>
              <a:t>is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an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alternative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assistance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program</a:t>
            </a:r>
            <a:r>
              <a:rPr sz="1000" dirty="0">
                <a:latin typeface="Arial"/>
                <a:cs typeface="Arial"/>
              </a:rPr>
              <a:t> for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older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workers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certified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eligible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to </a:t>
            </a:r>
            <a:r>
              <a:rPr sz="1000" spc="-5" dirty="0">
                <a:latin typeface="Arial"/>
                <a:cs typeface="Arial"/>
              </a:rPr>
              <a:t>apply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Trade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Adjustment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Assistance,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if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the 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certification includes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determination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that workers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are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eligible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to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apply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for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ATTA.</a:t>
            </a:r>
            <a:r>
              <a:rPr sz="1000" spc="3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ATAA </a:t>
            </a:r>
            <a:r>
              <a:rPr sz="1000" spc="-10" dirty="0">
                <a:latin typeface="Arial"/>
                <a:cs typeface="Arial"/>
              </a:rPr>
              <a:t>is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designed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to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allow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Trade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eligible 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workers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who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find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reemployment,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to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receive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wage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subsidy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of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50%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of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the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difference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to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help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bridge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the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salary</a:t>
            </a:r>
            <a:r>
              <a:rPr sz="1000" spc="2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gap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between 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old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and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new</a:t>
            </a:r>
            <a:r>
              <a:rPr sz="1000" spc="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employment.</a:t>
            </a:r>
            <a:r>
              <a:rPr sz="1000" spc="30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You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may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be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eligible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for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the</a:t>
            </a:r>
            <a:r>
              <a:rPr sz="1000" spc="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ATAA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subsidy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for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period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of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up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to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two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years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or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total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payments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of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up </a:t>
            </a:r>
            <a:r>
              <a:rPr sz="1000" spc="-5" dirty="0">
                <a:latin typeface="Arial"/>
                <a:cs typeface="Arial"/>
              </a:rPr>
              <a:t> to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$10,000, whichever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comes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first.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56615" y="1405115"/>
          <a:ext cx="6989444" cy="31756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97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23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96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9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8285">
                <a:tc gridSpan="4">
                  <a:txBody>
                    <a:bodyPr/>
                    <a:lstStyle/>
                    <a:p>
                      <a:pPr marL="675005">
                        <a:lnSpc>
                          <a:spcPts val="116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be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eligible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for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ATAA,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you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must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meet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following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conditions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at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time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reemployment: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2D74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7350">
                <a:tc>
                  <a:txBody>
                    <a:bodyPr/>
                    <a:lstStyle/>
                    <a:p>
                      <a:pPr marL="67945" marR="107950">
                        <a:lnSpc>
                          <a:spcPct val="95800"/>
                        </a:lnSpc>
                        <a:spcBef>
                          <a:spcPts val="1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You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must obtain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re- 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 by the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last day of the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26</a:t>
                      </a:r>
                      <a:r>
                        <a:rPr sz="975" baseline="25641" dirty="0">
                          <a:latin typeface="Arial"/>
                          <a:cs typeface="Arial"/>
                        </a:rPr>
                        <a:t>th </a:t>
                      </a:r>
                      <a:r>
                        <a:rPr sz="975" spc="7" baseline="2564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week after your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qualifying separation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from the adversely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affected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7945" marR="151130" algn="just">
                        <a:lnSpc>
                          <a:spcPct val="95700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You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must be age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50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by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last day of the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26</a:t>
                      </a:r>
                      <a:r>
                        <a:rPr sz="975" spc="-7" baseline="25641" dirty="0">
                          <a:latin typeface="Arial"/>
                          <a:cs typeface="Arial"/>
                        </a:rPr>
                        <a:t>th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week (described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above).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76200">
                        <a:lnSpc>
                          <a:spcPct val="95800"/>
                        </a:lnSpc>
                        <a:spcBef>
                          <a:spcPts val="1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must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employed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on a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full-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time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basis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as defined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by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law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State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which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employed.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Multiple part-time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may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combined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meet</a:t>
                      </a:r>
                      <a:r>
                        <a:rPr sz="10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full-time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requirement.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7945" marR="111125">
                        <a:lnSpc>
                          <a:spcPts val="1150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Qualifying employment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must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be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“covered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employment”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as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defined by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applicable State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law.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ts val="1175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Your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earnings are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more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than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67945" marR="307340">
                        <a:lnSpc>
                          <a:spcPts val="1150"/>
                        </a:lnSpc>
                        <a:spcBef>
                          <a:spcPts val="55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$50,000 each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year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wages </a:t>
                      </a:r>
                      <a:r>
                        <a:rPr sz="1000" spc="-2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from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re-employment.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166370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You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cannot be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employed at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firm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from which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were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separated.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68580" marR="90170">
                        <a:lnSpc>
                          <a:spcPct val="9570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Accordingly, this requirement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means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that,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if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certification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is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issued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for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 worker group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in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appropriate subdivision of a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firm,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may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return to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with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that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subdivision,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but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may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return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work at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another subdivision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firm.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8580" marR="194945">
                        <a:lnSpc>
                          <a:spcPct val="9580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If, however, the certification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is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issued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for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workers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 the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entire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firm,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may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not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return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any subdivision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that firm.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83185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Your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application for ATAA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must be filed within two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years of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first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day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qualifying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re-employment.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67945" marR="247015">
                        <a:lnSpc>
                          <a:spcPts val="115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ATAA cannot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combined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with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7945" marR="90805">
                        <a:lnSpc>
                          <a:spcPts val="1150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cannot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receive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ATAA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after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TRA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or training.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67945" marR="168910">
                        <a:lnSpc>
                          <a:spcPts val="1150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cannot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receive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 </a:t>
                      </a:r>
                      <a:r>
                        <a:rPr sz="1000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after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ATAA.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67945" marR="111125">
                        <a:lnSpc>
                          <a:spcPct val="95800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cannot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receive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Job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Search Allowance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after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ATAA.</a:t>
                      </a:r>
                      <a:r>
                        <a:rPr sz="1000" spc="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However,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you 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may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 eligible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for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Relocation Allowance.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56615" y="5026139"/>
          <a:ext cx="6988809" cy="4068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88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2729">
                <a:tc>
                  <a:txBody>
                    <a:bodyPr/>
                    <a:lstStyle/>
                    <a:p>
                      <a:pPr algn="ctr">
                        <a:lnSpc>
                          <a:spcPts val="116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TRADE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OUT-OF-AREA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JOB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SEARCH ALLOWANCES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2D74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6110">
                <a:tc>
                  <a:txBody>
                    <a:bodyPr/>
                    <a:lstStyle/>
                    <a:p>
                      <a:pPr marL="67945" marR="69850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If you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have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job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interview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outside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commuting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area,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90%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 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cost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necessary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job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search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expenses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may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reimbursed,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up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to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maximum of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$1,250.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application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Job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Search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Allowances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must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made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approved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in </a:t>
                      </a:r>
                      <a:r>
                        <a:rPr sz="1000" b="1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advance.</a:t>
                      </a:r>
                      <a:r>
                        <a:rPr sz="100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Criteria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established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by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Federal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government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which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approval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Job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Search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Allowances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can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made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include: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230">
                <a:tc>
                  <a:txBody>
                    <a:bodyPr/>
                    <a:lstStyle/>
                    <a:p>
                      <a:pPr marL="67945" marR="126364">
                        <a:lnSpc>
                          <a:spcPct val="9550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A timely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filed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Commerce/Trade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Form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#012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Application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Trade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Out-of-Area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Job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Search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Allowance.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time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limitations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applying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for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job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search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allowances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365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days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(one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year)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after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petition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certification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date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last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total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separation from work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(whichever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later); or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182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days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(6 months)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after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completion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your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training;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must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totally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separated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from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adversely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affected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when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beginning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job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search;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8970">
                <a:tc>
                  <a:txBody>
                    <a:bodyPr/>
                    <a:lstStyle/>
                    <a:p>
                      <a:pPr marL="67945" marR="86360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Receive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determination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by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LWIA that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cannot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reasonably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expect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secure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suitable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commuting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area;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can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reasonably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expect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obtain,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area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job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search,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either: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suitable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employment;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that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pays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least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75</a:t>
                      </a:r>
                      <a:r>
                        <a:rPr sz="975" baseline="25641" dirty="0">
                          <a:latin typeface="Arial"/>
                          <a:cs typeface="Arial"/>
                        </a:rPr>
                        <a:t>th</a:t>
                      </a:r>
                      <a:r>
                        <a:rPr sz="975" spc="142" baseline="2564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percentile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of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national wages,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as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determined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by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National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Occupational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Wage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Estimates,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otherwise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meets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 definition of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suitable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employment;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190">
                <a:tc>
                  <a:txBody>
                    <a:bodyPr/>
                    <a:lstStyle/>
                    <a:p>
                      <a:pPr marL="67945" marR="93345" algn="just">
                        <a:lnSpc>
                          <a:spcPct val="95500"/>
                        </a:lnSpc>
                        <a:spcBef>
                          <a:spcPts val="15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Receive a determination by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LWIA that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you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cannot reasonably expect to secure suitable employment by alternatives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being physically present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 the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area of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job search, such as by searching and interviewing for employment by means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internet and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other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technology;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542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No prior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receipt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relocation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allowance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under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same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certification;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1185">
                <a:tc>
                  <a:txBody>
                    <a:bodyPr/>
                    <a:lstStyle/>
                    <a:p>
                      <a:pPr marL="67945" marR="166370">
                        <a:lnSpc>
                          <a:spcPts val="115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Complete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state-approved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job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search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within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30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calendar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days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after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worker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leaves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commuting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area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begin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job search.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 job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search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complete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when 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worker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either: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1)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obtains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bona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fide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offer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employment;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2)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has,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with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verification,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contacted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each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worker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planned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contact,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whom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LWIA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or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other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one-stop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partner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referred the worker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part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 the job search,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whichever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comes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first.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9905">
                <a:tc>
                  <a:txBody>
                    <a:bodyPr/>
                    <a:lstStyle/>
                    <a:p>
                      <a:pPr marL="67945" marR="68580">
                        <a:lnSpc>
                          <a:spcPct val="95500"/>
                        </a:lnSpc>
                        <a:spcBef>
                          <a:spcPts val="275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Travel expenses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may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exceed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90%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lesser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of:</a:t>
                      </a:r>
                      <a:r>
                        <a:rPr sz="100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a)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actual travel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costs;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b)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prevailing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cost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per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mile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by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privately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owned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vehicle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based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Federal Travel Regulations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u="sng" spc="-5" dirty="0">
                          <a:solidFill>
                            <a:srgbClr val="0562C1"/>
                          </a:solidFill>
                          <a:uFill>
                            <a:solidFill>
                              <a:srgbClr val="0562C1"/>
                            </a:solidFill>
                          </a:uFill>
                          <a:latin typeface="Arial"/>
                          <a:cs typeface="Arial"/>
                          <a:hlinkClick r:id="rId4"/>
                        </a:rPr>
                        <a:t>www.gsa.gov</a:t>
                      </a:r>
                      <a:r>
                        <a:rPr sz="1000" spc="-5" dirty="0">
                          <a:latin typeface="Arial"/>
                          <a:cs typeface="Arial"/>
                          <a:hlinkClick r:id="rId4"/>
                        </a:rPr>
                        <a:t>,</a:t>
                      </a:r>
                      <a:r>
                        <a:rPr sz="1000" dirty="0">
                          <a:latin typeface="Arial"/>
                          <a:cs typeface="Arial"/>
                          <a:hlinkClick r:id="rId4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round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trip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travel by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usual route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from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worker’s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home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the job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search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area,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though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other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forms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transportation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may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utilized.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F3B763E-4E3C-4FA9-8859-0FFC915A35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13600" y="94996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718"/>
    </mc:Choice>
    <mc:Fallback>
      <p:transition spd="slow" advTm="312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50"/>
              </a:lnSpc>
            </a:pPr>
            <a:r>
              <a:rPr spc="-5" dirty="0"/>
              <a:t>June</a:t>
            </a:r>
            <a:r>
              <a:rPr spc="-25" dirty="0"/>
              <a:t> </a:t>
            </a:r>
            <a:r>
              <a:rPr dirty="0"/>
              <a:t>16,</a:t>
            </a:r>
            <a:r>
              <a:rPr spc="-35" dirty="0"/>
              <a:t> </a:t>
            </a:r>
            <a:r>
              <a:rPr spc="-10" dirty="0"/>
              <a:t>2021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spc="-35" dirty="0"/>
              <a:t> </a:t>
            </a:r>
            <a:fld id="{81D60167-4931-47E6-BA6A-407CBD079E47}" type="slidenum">
              <a:rPr dirty="0"/>
              <a:t>6</a:t>
            </a:fld>
            <a:r>
              <a:rPr spc="-3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7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50"/>
              </a:lnSpc>
            </a:pPr>
            <a:r>
              <a:rPr spc="-5" dirty="0"/>
              <a:t>Trade</a:t>
            </a:r>
            <a:r>
              <a:rPr spc="-25" dirty="0"/>
              <a:t> </a:t>
            </a:r>
            <a:r>
              <a:rPr spc="-5" dirty="0"/>
              <a:t>Form</a:t>
            </a:r>
            <a:r>
              <a:rPr spc="-25" dirty="0"/>
              <a:t> </a:t>
            </a:r>
            <a:r>
              <a:rPr spc="-10" dirty="0"/>
              <a:t>#001</a:t>
            </a:r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356615" y="384047"/>
          <a:ext cx="6988808" cy="45370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4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4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2729">
                <a:tc gridSpan="2">
                  <a:txBody>
                    <a:bodyPr/>
                    <a:lstStyle/>
                    <a:p>
                      <a:pPr algn="ctr">
                        <a:lnSpc>
                          <a:spcPts val="116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TRADE OUT-OF-AREA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RELOCATION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ALLOWANCES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2D74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235">
                <a:tc gridSpan="2">
                  <a:txBody>
                    <a:bodyPr/>
                    <a:lstStyle/>
                    <a:p>
                      <a:pPr marL="67945" marR="90170">
                        <a:lnSpc>
                          <a:spcPts val="115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If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obtain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bona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fide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offer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work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outside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commuting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area,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desire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move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your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possessions,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may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file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for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relocation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allowance.</a:t>
                      </a:r>
                      <a:r>
                        <a:rPr sz="10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may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be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eligible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lump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sum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payment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equivalent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three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times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average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weekly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wage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from 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adversely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affected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up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to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maximum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payment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of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$1,250.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application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for relocation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allowances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must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made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approved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advance.</a:t>
                      </a:r>
                      <a:r>
                        <a:rPr sz="100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Criteria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established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by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Federal government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which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approval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 relocation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allowance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can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made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include: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4184">
                <a:tc gridSpan="2">
                  <a:txBody>
                    <a:bodyPr/>
                    <a:lstStyle/>
                    <a:p>
                      <a:pPr marL="67945" marR="167640" algn="just">
                        <a:lnSpc>
                          <a:spcPts val="1150"/>
                        </a:lnSpc>
                        <a:spcBef>
                          <a:spcPts val="11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A timely filed Commerce/Trade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Form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#013 Application for Trade Out-of-Area Relocation Allowance.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 time limitations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for applying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for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out-of-area relocations are 425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days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after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petition certification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date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or 425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days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after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 date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your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last total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separation from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work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(whichever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later);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182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days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after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 completion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training;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6220">
                <a:tc gridSpan="2"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must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totally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separated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from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adversely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affected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when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beginning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relocation;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74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marL="67945" marR="201930">
                        <a:lnSpc>
                          <a:spcPts val="115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No prior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receipt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 relocation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allowance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under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same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certification;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476884">
                        <a:lnSpc>
                          <a:spcPts val="115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Relocation within the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United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States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 outside your </a:t>
                      </a:r>
                      <a:r>
                        <a:rPr sz="1000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present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commuting area;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1185">
                <a:tc gridSpan="2">
                  <a:txBody>
                    <a:bodyPr/>
                    <a:lstStyle/>
                    <a:p>
                      <a:pPr marL="67945" marR="115570">
                        <a:lnSpc>
                          <a:spcPts val="115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A determination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by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LWIA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that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have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no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reasonable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expectation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securing</a:t>
                      </a:r>
                      <a:r>
                        <a:rPr sz="10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suitable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commuting </a:t>
                      </a:r>
                      <a:r>
                        <a:rPr sz="1000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area,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has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obtained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either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suitable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that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pays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wage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least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75</a:t>
                      </a:r>
                      <a:r>
                        <a:rPr sz="975" spc="-7" baseline="25641" dirty="0">
                          <a:latin typeface="Arial"/>
                          <a:cs typeface="Arial"/>
                        </a:rPr>
                        <a:t>th</a:t>
                      </a:r>
                      <a:r>
                        <a:rPr sz="975" spc="172" baseline="2564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percentile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of 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national wages,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determined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by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National Occupational Employment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Wage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Estimates,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otherwise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meets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suitable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requirements,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bona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fide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offer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such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employment,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of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intended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relocation.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7065">
                <a:tc gridSpan="2">
                  <a:txBody>
                    <a:bodyPr/>
                    <a:lstStyle/>
                    <a:p>
                      <a:pPr marL="67945" marR="259079">
                        <a:lnSpc>
                          <a:spcPct val="95700"/>
                        </a:lnSpc>
                        <a:spcBef>
                          <a:spcPts val="1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must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begin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relocation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promptly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possible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after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date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certification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but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no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later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than:</a:t>
                      </a:r>
                      <a:r>
                        <a:rPr sz="10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1)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182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days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after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worker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filed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application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relocation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allowance;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2)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182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days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after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conclusion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approved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program,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if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worker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entered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program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that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received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supplemental assistance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(subsistence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and/or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transportation payments)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for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training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outside the worker’s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commuting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area; and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5965">
                <a:tc gridSpan="2">
                  <a:txBody>
                    <a:bodyPr/>
                    <a:lstStyle/>
                    <a:p>
                      <a:pPr marL="67945" marR="153670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Complete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state-approved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out-of-area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relocation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within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reasonable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time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as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determined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accordance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with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Federal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Travel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Regulations,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with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State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giving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consideration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to,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among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other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factors,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whether: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1)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suitable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housing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available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relocation;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2)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worker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can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dispose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worker’s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residence;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3)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worker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family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member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ill;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67945" marR="69215">
                        <a:lnSpc>
                          <a:spcPts val="114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4)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member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family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attending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school,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when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family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can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best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transfer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member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school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1000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relocation.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1809">
                <a:tc gridSpan="2">
                  <a:txBody>
                    <a:bodyPr/>
                    <a:lstStyle/>
                    <a:p>
                      <a:pPr marL="67945" marR="521970">
                        <a:lnSpc>
                          <a:spcPts val="1150"/>
                        </a:lnSpc>
                        <a:spcBef>
                          <a:spcPts val="88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Applications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relocation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allowances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job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search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allowance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may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be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approved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concurrently,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but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prior </a:t>
                      </a:r>
                      <a:r>
                        <a:rPr sz="1000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payment of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 job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search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allowance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shall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otherwise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preclude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 payment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relocation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allowance.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117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56615" y="5306567"/>
          <a:ext cx="6988809" cy="11220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88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5440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Health Coverage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Tax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Credit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(HCTC)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2D74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6605">
                <a:tc>
                  <a:txBody>
                    <a:bodyPr/>
                    <a:lstStyle/>
                    <a:p>
                      <a:pPr marL="152400" marR="101600">
                        <a:lnSpc>
                          <a:spcPct val="95700"/>
                        </a:lnSpc>
                        <a:spcBef>
                          <a:spcPts val="335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Health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Coverage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Tax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Credit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(HCTC)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HCTC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was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established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to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subsidize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private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health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insurance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costs.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It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72.5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percent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health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coverage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tax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credit</a:t>
                      </a:r>
                      <a:r>
                        <a:rPr sz="10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(extended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through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December</a:t>
                      </a:r>
                      <a:r>
                        <a:rPr sz="10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31,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2021)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eligible</a:t>
                      </a:r>
                      <a:r>
                        <a:rPr sz="10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TRA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RTAA</a:t>
                      </a:r>
                      <a:r>
                        <a:rPr sz="10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recipients.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Part-time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  <a:hlinkClick r:id="rId4"/>
                        </a:rPr>
                        <a:t>training</a:t>
                      </a:r>
                      <a:r>
                        <a:rPr sz="1000" spc="5" dirty="0">
                          <a:latin typeface="Arial"/>
                          <a:cs typeface="Arial"/>
                          <a:hlinkClick r:id="rId4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  <a:hlinkClick r:id="rId4"/>
                        </a:rPr>
                        <a:t>and</a:t>
                      </a:r>
                      <a:r>
                        <a:rPr sz="1000" dirty="0">
                          <a:latin typeface="Arial"/>
                          <a:cs typeface="Arial"/>
                          <a:hlinkClick r:id="rId4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  <a:hlinkClick r:id="rId4"/>
                        </a:rPr>
                        <a:t>work-based</a:t>
                      </a:r>
                      <a:r>
                        <a:rPr sz="1000" spc="10" dirty="0">
                          <a:latin typeface="Arial"/>
                          <a:cs typeface="Arial"/>
                          <a:hlinkClick r:id="rId4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  <a:hlinkClick r:id="rId4"/>
                        </a:rPr>
                        <a:t>t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raining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may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affect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HCTC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eligibility. More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information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updates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can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found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IRS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website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at: </a:t>
                      </a:r>
                      <a:r>
                        <a:rPr sz="1000" u="sng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Arial"/>
                          <a:cs typeface="Arial"/>
                          <a:hlinkClick r:id="rId4"/>
                        </a:rPr>
                        <a:t>http://www.irs.gov/HCTC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4874A77-9F8B-43AE-A371-24AEA330B3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13600" y="94996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474"/>
    </mc:Choice>
    <mc:Fallback>
      <p:transition spd="slow" advTm="236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50"/>
              </a:lnSpc>
            </a:pPr>
            <a:r>
              <a:rPr spc="-5" dirty="0"/>
              <a:t>June</a:t>
            </a:r>
            <a:r>
              <a:rPr spc="-25" dirty="0"/>
              <a:t> </a:t>
            </a:r>
            <a:r>
              <a:rPr dirty="0"/>
              <a:t>16,</a:t>
            </a:r>
            <a:r>
              <a:rPr spc="-35" dirty="0"/>
              <a:t> </a:t>
            </a:r>
            <a:r>
              <a:rPr spc="-10" dirty="0"/>
              <a:t>2021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spc="-35" dirty="0"/>
              <a:t> </a:t>
            </a:r>
            <a:fld id="{81D60167-4931-47E6-BA6A-407CBD079E47}" type="slidenum">
              <a:rPr dirty="0"/>
              <a:t>7</a:t>
            </a:fld>
            <a:r>
              <a:rPr spc="-3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7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50"/>
              </a:lnSpc>
            </a:pPr>
            <a:r>
              <a:rPr spc="-5" dirty="0"/>
              <a:t>Trade</a:t>
            </a:r>
            <a:r>
              <a:rPr spc="-25" dirty="0"/>
              <a:t> </a:t>
            </a:r>
            <a:r>
              <a:rPr spc="-5" dirty="0"/>
              <a:t>Form</a:t>
            </a:r>
            <a:r>
              <a:rPr spc="-25" dirty="0"/>
              <a:t> </a:t>
            </a:r>
            <a:r>
              <a:rPr spc="-10" dirty="0"/>
              <a:t>#001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343915" y="508608"/>
            <a:ext cx="7005320" cy="14928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OBLIGATIONS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95700"/>
              </a:lnSpc>
            </a:pPr>
            <a:r>
              <a:rPr sz="1000" spc="-10" dirty="0">
                <a:latin typeface="Arial"/>
                <a:cs typeface="Arial"/>
              </a:rPr>
              <a:t>You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understand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that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you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must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report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all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information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accurately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to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the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best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of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your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knowledge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and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that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you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do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so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with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no </a:t>
            </a:r>
            <a:r>
              <a:rPr sz="1000" spc="-5" dirty="0">
                <a:latin typeface="Arial"/>
                <a:cs typeface="Arial"/>
              </a:rPr>
              <a:t> intent</a:t>
            </a:r>
            <a:r>
              <a:rPr sz="1000" dirty="0">
                <a:latin typeface="Arial"/>
                <a:cs typeface="Arial"/>
              </a:rPr>
              <a:t> to </a:t>
            </a:r>
            <a:r>
              <a:rPr sz="1000" spc="-5" dirty="0">
                <a:latin typeface="Arial"/>
                <a:cs typeface="Arial"/>
              </a:rPr>
              <a:t>commit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fraud.</a:t>
            </a:r>
            <a:r>
              <a:rPr sz="1000" spc="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Furthermore,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you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understand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that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falsifying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information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or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using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the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funds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other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than</a:t>
            </a:r>
            <a:r>
              <a:rPr sz="1000" dirty="0">
                <a:latin typeface="Arial"/>
                <a:cs typeface="Arial"/>
              </a:rPr>
              <a:t> for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the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intended 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purposes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is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felony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theft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and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is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punishable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under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state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law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by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up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to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7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years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in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prison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and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fines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of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up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to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$25,000.</a:t>
            </a:r>
            <a:r>
              <a:rPr sz="1000" spc="28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Violators 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may</a:t>
            </a:r>
            <a:r>
              <a:rPr sz="1000" spc="-5" dirty="0">
                <a:latin typeface="Arial"/>
                <a:cs typeface="Arial"/>
              </a:rPr>
              <a:t> also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face federal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felony </a:t>
            </a:r>
            <a:r>
              <a:rPr sz="1000" spc="-5" dirty="0">
                <a:latin typeface="Arial"/>
                <a:cs typeface="Arial"/>
              </a:rPr>
              <a:t>charges.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00">
              <a:latin typeface="Arial"/>
              <a:cs typeface="Arial"/>
            </a:endParaRPr>
          </a:p>
          <a:p>
            <a:pPr marL="12700" marR="633095">
              <a:lnSpc>
                <a:spcPts val="1150"/>
              </a:lnSpc>
              <a:spcBef>
                <a:spcPts val="5"/>
              </a:spcBef>
            </a:pPr>
            <a:r>
              <a:rPr sz="1000" spc="-5" dirty="0">
                <a:latin typeface="Arial"/>
                <a:cs typeface="Arial"/>
              </a:rPr>
              <a:t>I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HAVE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DISCUSSED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THE</a:t>
            </a:r>
            <a:r>
              <a:rPr sz="1000" spc="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POINTS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OF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THIS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BENEFITS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RIGHTS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AND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OBLIGATIONS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STATEMENT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WITH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THE </a:t>
            </a:r>
            <a:r>
              <a:rPr sz="1000" spc="-26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PARTICIPANT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LISTED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BELOW: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56615" y="2575547"/>
          <a:ext cx="6988809" cy="1485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68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05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8590">
                <a:tc>
                  <a:txBody>
                    <a:bodyPr/>
                    <a:lstStyle/>
                    <a:p>
                      <a:pPr marL="67945">
                        <a:lnSpc>
                          <a:spcPts val="107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Career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Planner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Signature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07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Date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343915" y="3001772"/>
            <a:ext cx="6998970" cy="61468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>
              <a:lnSpc>
                <a:spcPct val="95700"/>
              </a:lnSpc>
              <a:spcBef>
                <a:spcPts val="145"/>
              </a:spcBef>
            </a:pPr>
            <a:r>
              <a:rPr sz="1000" spc="-5" dirty="0">
                <a:latin typeface="Arial"/>
                <a:cs typeface="Arial"/>
              </a:rPr>
              <a:t>I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HAVE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RECEIVED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BENEFITS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RIGHTS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AND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OBLIGATIONS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STATEMENT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AND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I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UNDERSTAND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ALL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POINTS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HEREIN </a:t>
            </a:r>
            <a:r>
              <a:rPr sz="1000" spc="-26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LISTED.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THE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ADDRESS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ON RECORD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WILL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BE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USED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TO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NOTIFY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ME</a:t>
            </a:r>
            <a:r>
              <a:rPr sz="1000" spc="-5" dirty="0">
                <a:latin typeface="Arial"/>
                <a:cs typeface="Arial"/>
              </a:rPr>
              <a:t> OF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IMPORTANT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DETAILS CONCERNING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MY </a:t>
            </a:r>
            <a:r>
              <a:rPr sz="1000" spc="-5" dirty="0">
                <a:latin typeface="Arial"/>
                <a:cs typeface="Arial"/>
              </a:rPr>
              <a:t> BENEFITS AND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SERVICES.</a:t>
            </a:r>
            <a:r>
              <a:rPr sz="1000" spc="25" dirty="0"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</a:t>
            </a:r>
            <a:r>
              <a:rPr sz="1000" b="1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UNDERSTAND</a:t>
            </a:r>
            <a:r>
              <a:rPr sz="10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IT</a:t>
            </a:r>
            <a:r>
              <a:rPr sz="1000" b="1" u="sng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IS</a:t>
            </a:r>
            <a:r>
              <a:rPr sz="1000" b="1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MY</a:t>
            </a:r>
            <a:r>
              <a:rPr sz="10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RESPONSBILITY</a:t>
            </a:r>
            <a:r>
              <a:rPr sz="10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TO</a:t>
            </a:r>
            <a:r>
              <a:rPr sz="1000" b="1" u="sng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INFORM</a:t>
            </a:r>
            <a:r>
              <a:rPr sz="10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MY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CAREER</a:t>
            </a:r>
            <a:r>
              <a:rPr sz="1000" b="1" u="sng" spc="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PLANNER</a:t>
            </a:r>
            <a:r>
              <a:rPr sz="10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OF</a:t>
            </a:r>
            <a:r>
              <a:rPr sz="1000" b="1" u="sng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ANY </a:t>
            </a:r>
            <a:r>
              <a:rPr sz="1000" b="1" spc="-265" dirty="0"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ADDRESS</a:t>
            </a:r>
            <a:r>
              <a:rPr sz="10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CHANGES</a:t>
            </a:r>
            <a:r>
              <a:rPr sz="10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OR</a:t>
            </a:r>
            <a:r>
              <a:rPr sz="1000" b="1" u="sng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CHANGES</a:t>
            </a:r>
            <a:r>
              <a:rPr sz="10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IN</a:t>
            </a:r>
            <a:r>
              <a:rPr sz="1000" b="1" u="sng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CONTACT</a:t>
            </a:r>
            <a:r>
              <a:rPr sz="10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INFORMATION.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56615" y="4335767"/>
          <a:ext cx="6971029" cy="15811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68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2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915">
                <a:tc>
                  <a:txBody>
                    <a:bodyPr/>
                    <a:lstStyle/>
                    <a:p>
                      <a:pPr marL="67945">
                        <a:lnSpc>
                          <a:spcPts val="116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Participant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Name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(Print)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953769"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1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53769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800100">
                        <a:lnSpc>
                          <a:spcPts val="1140"/>
                        </a:lnSpc>
                        <a:tabLst>
                          <a:tab pos="1256665" algn="l"/>
                          <a:tab pos="1680210" algn="l"/>
                          <a:tab pos="2800985" algn="l"/>
                        </a:tabLst>
                      </a:pPr>
                      <a:r>
                        <a:rPr sz="10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	</a:t>
                      </a:r>
                      <a:r>
                        <a:rPr sz="1000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/	/	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98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175">
                <a:tc>
                  <a:txBody>
                    <a:bodyPr/>
                    <a:lstStyle/>
                    <a:p>
                      <a:pPr marL="67945">
                        <a:lnSpc>
                          <a:spcPts val="116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Participant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Signature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63830" marR="953769" algn="ctr">
                        <a:lnSpc>
                          <a:spcPts val="116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Date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3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ts val="114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XXX-XX-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53769"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 marL="67945">
                        <a:lnSpc>
                          <a:spcPts val="1070"/>
                        </a:lnSpc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Social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Security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Number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953769"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56615" y="6361163"/>
          <a:ext cx="6988809" cy="10382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88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5440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Appeal</a:t>
                      </a:r>
                      <a:r>
                        <a:rPr sz="1000" b="1" spc="-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Rights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2D74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2785">
                <a:tc>
                  <a:txBody>
                    <a:bodyPr/>
                    <a:lstStyle/>
                    <a:p>
                      <a:pPr marL="152400" marR="265430">
                        <a:lnSpc>
                          <a:spcPct val="95800"/>
                        </a:lnSpc>
                        <a:spcBef>
                          <a:spcPts val="229"/>
                        </a:spcBef>
                      </a:pPr>
                      <a:r>
                        <a:rPr sz="900" i="1" dirty="0">
                          <a:latin typeface="Arial"/>
                          <a:cs typeface="Arial"/>
                        </a:rPr>
                        <a:t>If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900" i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disagree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with</a:t>
                      </a:r>
                      <a:r>
                        <a:rPr sz="900" i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this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determination,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may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complete and</a:t>
                      </a:r>
                      <a:r>
                        <a:rPr sz="900" i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submit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900" i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request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reconsideration/appeal.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letter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will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suffice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if 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do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have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an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agency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form.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Your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request must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filed with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Illinois</a:t>
                      </a:r>
                      <a:r>
                        <a:rPr sz="900" i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Department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 Employment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Security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(“IDES”)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within 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thirty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(30)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 calendar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days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 after</a:t>
                      </a:r>
                      <a:r>
                        <a:rPr sz="900" i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date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00" i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top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this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letter.</a:t>
                      </a:r>
                      <a:r>
                        <a:rPr sz="900" i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If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 last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day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filing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your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request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day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 that</a:t>
                      </a:r>
                      <a:r>
                        <a:rPr sz="900" i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IDES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 closed,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request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may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 be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filed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900" i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 next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day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that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IDES</a:t>
                      </a:r>
                      <a:r>
                        <a:rPr sz="900" i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open.</a:t>
                      </a:r>
                      <a:r>
                        <a:rPr sz="900" i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Please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file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request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by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mail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to:</a:t>
                      </a:r>
                      <a:r>
                        <a:rPr sz="900" i="1" spc="2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10" dirty="0">
                          <a:latin typeface="Arial"/>
                          <a:cs typeface="Arial"/>
                        </a:rPr>
                        <a:t>IDES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P.O.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Box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19509</a:t>
                      </a:r>
                      <a:r>
                        <a:rPr sz="900" i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Springfield,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IL 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62794</a:t>
                      </a:r>
                      <a:r>
                        <a:rPr sz="900" i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fax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to: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217-557-4913.</a:t>
                      </a:r>
                      <a:r>
                        <a:rPr sz="900" i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Any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request submitted</a:t>
                      </a:r>
                      <a:r>
                        <a:rPr sz="900" i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by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mail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must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bear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 postmark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date within</a:t>
                      </a:r>
                      <a:r>
                        <a:rPr sz="900" i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 applicable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time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limit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filing.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EF15CBAF-5063-465D-8126-253711BF7C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3600" y="94996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161"/>
    </mc:Choice>
    <mc:Fallback>
      <p:transition spd="slow" advTm="124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52569ECEA4A742A2C5974F57977DA4" ma:contentTypeVersion="5" ma:contentTypeDescription="Create a new document." ma:contentTypeScope="" ma:versionID="79c9f2753a94edf9e8c03015e3e7977f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ff328a1cd662c37536c074f55b1464a7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AF2A3590-585E-4960-81AD-FE46EB6DC5B9}"/>
</file>

<file path=customXml/itemProps2.xml><?xml version="1.0" encoding="utf-8"?>
<ds:datastoreItem xmlns:ds="http://schemas.openxmlformats.org/officeDocument/2006/customXml" ds:itemID="{79784CA9-F85B-4CD4-915E-98B71B330379}"/>
</file>

<file path=customXml/itemProps3.xml><?xml version="1.0" encoding="utf-8"?>
<ds:datastoreItem xmlns:ds="http://schemas.openxmlformats.org/officeDocument/2006/customXml" ds:itemID="{BDB7D512-E315-45EE-BD54-AFEBFF3D4F9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</TotalTime>
  <Words>4083</Words>
  <Application>Microsoft Office PowerPoint</Application>
  <PresentationFormat>Custom</PresentationFormat>
  <Paragraphs>221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Sloan, Sheila</dc:creator>
  <cp:lastModifiedBy>Kralman, Robin K.</cp:lastModifiedBy>
  <cp:revision>2</cp:revision>
  <dcterms:created xsi:type="dcterms:W3CDTF">2021-07-19T15:39:01Z</dcterms:created>
  <dcterms:modified xsi:type="dcterms:W3CDTF">2021-09-27T16:08:34Z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2021-07-19T00:00:00Z</vt:filetime>
  </property>
  <property fmtid="{D5CDD505-2E9C-101B-9397-08002B2CF9AE}" pid="3" name="Creator">
    <vt:lpwstr>Acrobat PDFMaker 21 for Word</vt:lpwstr>
  </property>
  <property fmtid="{D5CDD505-2E9C-101B-9397-08002B2CF9AE}" pid="4" name="LastSaved">
    <vt:filetime>2021-07-19T00:00:00Z</vt:filetime>
  </property>
  <property fmtid="{D5CDD505-2E9C-101B-9397-08002B2CF9AE}" pid="5" name="ContentTypeId">
    <vt:lpwstr>0x010100CE52569ECEA4A742A2C5974F57977DA4</vt:lpwstr>
  </property>
</Properties>
</file>